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6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Geo" panose="020B0604020202020204"/>
      <p:regular r:id="rId65"/>
      <p: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0242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156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87edc330b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587edc33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61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89d22bbe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589d22bbe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425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89d22bbe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589d22bbe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607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89d22bbec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589d22bbe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113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a9be2c0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5a9be2c0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077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89d22bbec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589d22bbe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6884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89d22bbec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589d22bbe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915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89d22bbec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589d22bbe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810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9d22bbec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589d22bbe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21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a9be2c03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5a9be2c03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34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a9be2c03f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5a9be2c03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409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9d22bbec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589d22bbe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318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89d22bbec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589d22bb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8492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89d22bbec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589d22bbe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669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a9be2c03f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5a9be2c0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641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89d22bbec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589d22bb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387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9d22bbec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589d22bbe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3363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9d22bbec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589d22bbe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271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9d22bbec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589d22bbe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220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89d22bbec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589d22bbe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435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89d22bbec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589d22bbe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91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a9be2c03f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5a9be2c03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252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a9be2c03f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5a9be2c03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355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89d22bbec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589d22bbe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035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89d22bbec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589d22bb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3489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89d22bbec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589d22bbe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5326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89d22bbec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589d22bbe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522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89d22bbec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589d22bbec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889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9d22bbec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589d22bbe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511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89d22bbec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589d22bbe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892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89d22bbec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589d22bbe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487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89d22bbec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589d22bbec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453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a9be2c03f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a9be2c03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081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a9be2c03f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5a9be2c03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5840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89d22bbec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589d22bbec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2676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89d22bbec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589d22bbec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89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89d22bbec_0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589d22bbec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127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8a3ab3391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58a3ab339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4841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8a3ab3391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58a3ab339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657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8a3ab3391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58a3ab3391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374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8a3ab3391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58a3ab339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849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a9be2c03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5a9be2c0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801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8a3ab3391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58a3ab339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1538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a9be2c03f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5a9be2c03f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68133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8a3ab3391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58a3ab3391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5876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8a3ab3391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58a3ab3391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479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8a3ab3391_1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58a3ab3391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5238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a9be2c03f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5a9be2c03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2175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a9be2c03f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5a9be2c03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0663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a9be2c03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5a9be2c03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6547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a9be2c03f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5a9be2c03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4478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a9be2c03f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5a9be2c03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4832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8a3ab3391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58a3ab3391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530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a9be2c03f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5a9be2c03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741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a9be2c03f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5a9be2c03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392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a9be2c03f_0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5a9be2c03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878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9be2c03f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5a9be2c03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7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5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"/>
              <a:buNone/>
              <a:defRPr sz="60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1" name="Google Shape;21;p2"/>
          <p:cNvSpPr/>
          <p:nvPr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52933" cy="12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>
  <p:cSld name="Tylko tytuł">
    <p:bg>
      <p:bgPr>
        <a:solidFill>
          <a:srgbClr val="F5F5F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04" name="Google Shape;104;p11"/>
          <p:cNvSpPr txBox="1"/>
          <p:nvPr/>
        </p:nvSpPr>
        <p:spPr>
          <a:xfrm>
            <a:off x="0" y="1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endParaRPr sz="3200" b="0" i="0" u="none" strike="noStrike" cap="none">
              <a:solidFill>
                <a:srgbClr val="4A3D53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05" name="Google Shape;10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9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ylko tytuł">
  <p:cSld name="1_Tylko tytu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3586399" y="1034019"/>
            <a:ext cx="5024201" cy="67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"/>
              <a:buNone/>
              <a:defRPr sz="4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2328289" y="2344725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14" name="Google Shape;1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>
            <a:spLocks noGrp="1"/>
          </p:cNvSpPr>
          <p:nvPr>
            <p:ph type="pic" idx="2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3"/>
          </p:nvPr>
        </p:nvSpPr>
        <p:spPr>
          <a:xfrm>
            <a:off x="2328289" y="3923581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>
            <a:spLocks noGrp="1"/>
          </p:cNvSpPr>
          <p:nvPr>
            <p:ph type="pic" idx="4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body" idx="5"/>
          </p:nvPr>
        </p:nvSpPr>
        <p:spPr>
          <a:xfrm>
            <a:off x="7957293" y="2429031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2"/>
          <p:cNvSpPr>
            <a:spLocks noGrp="1"/>
          </p:cNvSpPr>
          <p:nvPr>
            <p:ph type="pic" idx="6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>
            <a:spLocks noGrp="1"/>
          </p:cNvSpPr>
          <p:nvPr>
            <p:ph type="pic" idx="7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body" idx="8"/>
          </p:nvPr>
        </p:nvSpPr>
        <p:spPr>
          <a:xfrm>
            <a:off x="7957293" y="3919889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ylko tytuł">
  <p:cSld name="2_Tylko tytu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3586399" y="1034019"/>
            <a:ext cx="5024201" cy="67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"/>
              <a:buNone/>
              <a:defRPr sz="4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1"/>
          </p:nvPr>
        </p:nvSpPr>
        <p:spPr>
          <a:xfrm>
            <a:off x="593725" y="4465638"/>
            <a:ext cx="11118850" cy="161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 b="0" i="0">
                <a:solidFill>
                  <a:srgbClr val="51515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ylko tytuł">
  <p:cSld name="3_Tylko tytu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3586399" y="1034019"/>
            <a:ext cx="5024201" cy="67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"/>
              <a:buNone/>
              <a:defRPr sz="4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593725" y="4465638"/>
            <a:ext cx="11118850" cy="161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 b="0" i="0">
                <a:solidFill>
                  <a:srgbClr val="51515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>
  <p:cSld name="Pusty">
    <p:bg>
      <p:bgPr>
        <a:solidFill>
          <a:srgbClr val="F5F5F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44" name="Google Shape;144;p15"/>
          <p:cNvSpPr>
            <a:spLocks noGrp="1"/>
          </p:cNvSpPr>
          <p:nvPr>
            <p:ph type="pic" idx="2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>
            <a:spLocks noGrp="1"/>
          </p:cNvSpPr>
          <p:nvPr>
            <p:ph type="pic" idx="3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>
            <a:spLocks noGrp="1"/>
          </p:cNvSpPr>
          <p:nvPr>
            <p:ph type="pic" idx="4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9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739775" y="3910013"/>
            <a:ext cx="2946400" cy="154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5"/>
          </p:nvPr>
        </p:nvSpPr>
        <p:spPr>
          <a:xfrm>
            <a:off x="4622800" y="3910013"/>
            <a:ext cx="2946400" cy="154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6"/>
          </p:nvPr>
        </p:nvSpPr>
        <p:spPr>
          <a:xfrm>
            <a:off x="8509000" y="3910013"/>
            <a:ext cx="2946400" cy="154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Tytuł i zawartość">
    <p:bg>
      <p:bgPr>
        <a:solidFill>
          <a:srgbClr val="F5F5F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4202349"/>
            <a:ext cx="10515600" cy="20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3"/>
          </p:nvPr>
        </p:nvSpPr>
        <p:spPr>
          <a:xfrm>
            <a:off x="4649924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SzPts val="2800"/>
              <a:buNone/>
              <a:defRPr>
                <a:solidFill>
                  <a:srgbClr val="77597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9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>
            <a:spLocks noGrp="1"/>
          </p:cNvSpPr>
          <p:nvPr>
            <p:ph type="body" idx="4"/>
          </p:nvPr>
        </p:nvSpPr>
        <p:spPr>
          <a:xfrm>
            <a:off x="4649788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None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ytuł i zawartość">
  <p:cSld name="1_Tytuł i zawartość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8200" y="4202349"/>
            <a:ext cx="10515600" cy="20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1" name="Google Shape;41;p4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3"/>
          </p:nvPr>
        </p:nvSpPr>
        <p:spPr>
          <a:xfrm>
            <a:off x="4649924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4979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>
            <a:spLocks noGrp="1"/>
          </p:cNvSpPr>
          <p:nvPr>
            <p:ph type="body" idx="4"/>
          </p:nvPr>
        </p:nvSpPr>
        <p:spPr>
          <a:xfrm>
            <a:off x="4649788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"/>
              <a:buNone/>
              <a:defRPr sz="6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i="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945" y="-35491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>
  <p:cSld name="Dwa elementy zawartości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6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"/>
              <a:buNone/>
              <a:defRPr sz="32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1962637" y="2101781"/>
            <a:ext cx="8266721" cy="24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None/>
              <a:defRPr sz="2400" b="0" i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4554625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wa elementy zawartości">
  <p:cSld name="1_Dwa elementy zawartości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" y="1232337"/>
            <a:ext cx="12191999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"/>
              <a:buNone/>
              <a:defRPr sz="32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345" y="12374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>
            <a:spLocks noGrp="1"/>
          </p:cNvSpPr>
          <p:nvPr>
            <p:ph type="pic" idx="2"/>
          </p:nvPr>
        </p:nvSpPr>
        <p:spPr>
          <a:xfrm>
            <a:off x="7252485" y="2626468"/>
            <a:ext cx="4331503" cy="40275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777875" y="2801938"/>
            <a:ext cx="5807075" cy="367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79" name="Google Shape;7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3405" y="16904"/>
            <a:ext cx="1916349" cy="902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ównanie">
  <p:cSld name="1_Porównani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SzPts val="2400"/>
              <a:buNone/>
              <a:defRPr sz="2400" b="1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None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SzPts val="2400"/>
              <a:buNone/>
              <a:defRPr sz="2400" b="1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None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3405" y="16904"/>
            <a:ext cx="1916349" cy="902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bg>
      <p:bgPr>
        <a:solidFill>
          <a:srgbClr val="F5F5F5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"/>
          <p:cNvSpPr/>
          <p:nvPr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311286" y="1281002"/>
            <a:ext cx="4460739" cy="77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"/>
              <a:buNone/>
              <a:defRPr sz="32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>
            <a:spLocks noGrp="1"/>
          </p:cNvSpPr>
          <p:nvPr>
            <p:ph type="pic" idx="2"/>
          </p:nvPr>
        </p:nvSpPr>
        <p:spPr>
          <a:xfrm>
            <a:off x="5183188" y="0"/>
            <a:ext cx="70088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311286" y="2057400"/>
            <a:ext cx="4460739" cy="4800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  <a:defRPr b="0" i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97" name="Google Shape;9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3868" y="224480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styleguide/blob/gh-pages/pyguide.m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env/pyenv-installer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github.com/pyenv-win/pyenv-win" TargetMode="External"/><Relationship Id="rId4" Type="http://schemas.openxmlformats.org/officeDocument/2006/relationships/hyperlink" Target="https://github.com/pyenv/pyenv/wiki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account/register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ctrTitle"/>
          </p:nvPr>
        </p:nvSpPr>
        <p:spPr>
          <a:xfrm>
            <a:off x="1524000" y="2012668"/>
            <a:ext cx="91440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"/>
              <a:buNone/>
            </a:pPr>
            <a:r>
              <a:rPr lang="pl-PL"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1"/>
          </p:nvPr>
        </p:nvSpPr>
        <p:spPr>
          <a:xfrm>
            <a:off x="1600200" y="3474307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l-PL">
                <a:latin typeface="Helvetica Neue"/>
                <a:ea typeface="Helvetica Neue"/>
                <a:cs typeface="Helvetica Neue"/>
                <a:sym typeface="Helvetica Neue"/>
              </a:rPr>
              <a:t>Technologia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16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3477" y="1426150"/>
            <a:ext cx="1787850" cy="17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Skąd Python wie gdzie szukać modułów?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26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332275" y="1146900"/>
            <a:ext cx="7901100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Po pierwsze, skoro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sys.path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jest listą lokalizacji, które są przeszukiwane to możemy do niej dodać nowy wpis dynamicznie podczas pracy programu.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To nie jest najlepsze rozwiązanie bo musielibyśmy dopisywać nową lokalizację na samej górze każdego pliku, który korzysta z tego modułu.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Możemy dodać nową lokalizację do zmiennej systemowej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PYTHONPATH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PYTHONPATH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jest zmienną, która mówi Pythonowi gdzie ma szukać dodatkowych modułów. Sposób ustawiania zmiennych systemowych różni się pomiędzy systemami operacyjnymi - inaczej robi się to pod Luniuxem, inaczej pod Windowsem.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Jeśli nie chcemy stać przed wyborem czy ustawić zmienną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PYTHONPATH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na czas trwania pojedynczej sesji, czy też ustawić jej wartość w całym systemie operacyjnym, możemy ją ustawić w PyCharmie lub innym IDE.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125" y="1115400"/>
            <a:ext cx="3865476" cy="30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Skąd Python wie gdzie szukać modułów?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27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332275" y="1146900"/>
            <a:ext cx="7901100" cy="27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Na koniec warto zauważyć, że Python zawsze zna położenie swoich bibliotek standardowych. Być może któraś z nich implementuje już funkcjonalność, którą chcemy uzyskać.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Nasz moduł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dostarcza funkcji, która zwraca indeks szukanego elementu na liście jeśli ten element na niej występuje lub -1 w przeciwnym przypadku.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Tak się składa, że każda lista posiada metodę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index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, która robi dokładnie to samo, zatem nie potrzebujemy jej już implementować.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50" y="3876600"/>
            <a:ext cx="11347352" cy="20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950" y="1361350"/>
            <a:ext cx="3913974" cy="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Skąd Python wie gdzie szukać modułów?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8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272" name="Google Shape;272;p28"/>
          <p:cNvSpPr txBox="1"/>
          <p:nvPr/>
        </p:nvSpPr>
        <p:spPr>
          <a:xfrm>
            <a:off x="332275" y="1146900"/>
            <a:ext cx="7901100" cy="27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Załóżmy, że chcielibyśmy zmodyfikować nasz skrypt aby zamiast wypisywać indeks elementu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Math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, losował jeden przedmiot z listy.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Przyda nam się do tego moduł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random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z biblioteki standardowej.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Moduł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random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dostarcza funkcji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choice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, która jako swój argument przyjmuje kolekcję elementów a zwraca losowy element z tej kolekcji.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Jak widać moduł random możemy importować bezpośrednio nie martwiąc się, że nie znamy jego położenia, Python umie go sam zlokalizować, podobnie jak każdy inny moduł ze swojej standardowej biblioteki.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05200"/>
            <a:ext cx="11887202" cy="216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675" y="1267800"/>
            <a:ext cx="3965925" cy="24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Skąd Python wie gdzie szukać modułów?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281" name="Google Shape;281;p29"/>
          <p:cNvSpPr txBox="1"/>
          <p:nvPr/>
        </p:nvSpPr>
        <p:spPr>
          <a:xfrm>
            <a:off x="332275" y="1146900"/>
            <a:ext cx="11620800" cy="22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To, że nie musimy znać położenia plików z biblioteki standardowej nie oznacza wcale, że nie możemy ich poznać. Python w żaden sposób nie ukrywa ich położenia.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Każdy moduł posiada specjalny atrybut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__file__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, którego wartością jest ścieżka do jego lokalizacji na dysku.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Możemy więc wypisać w konsoli wartość tego atrybutu i otworzyć w edytorze plik spod wskazanej ścieżki żeby zobaczyć co się w nim kryje.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Moduły biblioteki standardowej są oczywiście zwykłymi plikami Pythona więc można je bez problemów czytać i można się z nich wiele nauczyć.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916" y="3078500"/>
            <a:ext cx="7298807" cy="327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Pakiety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30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332275" y="1146900"/>
            <a:ext cx="64611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Tak jak plik o specjalnym rozszerzeniu (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*.py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) odpowiada modułowi w Pythonie, tak katalog, w którym znajdują się takie pliki odpowiada pakietowi (package).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Aby Python wziął katalog za pakiet musi się w nim znajdować specjalny plik o nazwie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__init__.py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Plik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__init__.py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może być pusty. Jego najważniejszą funkcją jest byciem markerem dla Pythona żeby ten zinterpretował katalog jako pakiet.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We wnętrzu pakietu, oprócz pliku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__init__.py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znajdują się zazwyczaj inne pliki pythonowe czyli moduły.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Jeśli moduł znajduje się w lokalizacji znanej Pythonowi to możemy go zaimportować.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Możemy też zaimportować pojedynczy moduł z pakietu.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Nic nie stoi na przeszkodzie aby użyć operatora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aby zaimportować wszystkie moduły z pakietu.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775" y="1115400"/>
            <a:ext cx="5093824" cy="200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5775" y="3268024"/>
            <a:ext cx="5093827" cy="30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__all__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3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298" name="Google Shape;298;p31"/>
          <p:cNvSpPr txBox="1"/>
          <p:nvPr/>
        </p:nvSpPr>
        <p:spPr>
          <a:xfrm>
            <a:off x="332275" y="1146900"/>
            <a:ext cx="6163800" cy="5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Operator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 domyślnie zaimportuje wszystkie moduły z pakietu, które nie rozpoczynają się podkreślinikiem ponieważ takie moduły są interpretowane jako prywatne.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Możemy zmienić to zachowanie, to znaczy albo dodatkowo zawęzić listę publicznych modułów w pakiecie albo zadecydować że wszystkie moduły, nawet te rozpoczynające się podkreślnikiem są publiczne.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Służy do tego specjalna zmienna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__all__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, która może być umieszczona w pliku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__init__.py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 lub w module.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Widzimy więc że plik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__init__.py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 nie zawsze musi być pusty.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Wartością zmiennej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__all__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 jest lista modułów lub obiektów, które zostaną zaimportowane kiedy zostanie użyty operator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977" y="1115400"/>
            <a:ext cx="5543624" cy="21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5625" y="1560450"/>
            <a:ext cx="3013976" cy="17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075" y="3368450"/>
            <a:ext cx="5161600" cy="32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Pliki *.pyc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32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332275" y="1146900"/>
            <a:ext cx="8315400" cy="54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Kiedy zaimportujemy nowo stworzony moduł a potem wylistujemy jego zawartość to zauważymy, że w jego wnętrzu pojawił się specjalny katalog o nazwie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__pycache__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. Katalog ten zawiera pliki o rozszerzeniu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*.pyc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 a każdy z nich koresponduje z jednym z modułów pakietu, w którym się znajduje.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Python 2 nie tworzy osobnego pliku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__pycache__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 a pliki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*.pyc 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znajdują się obok modułów o tej samej nazwie ale z rozszerzeniem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*.py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Pliki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*.pyc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 zawierają kod bajtowy (ang.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bytecode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). Kiedy interpreter Pythona czyta kod źródłowy z plików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*.py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 zamienia je najpierw w kod bajtowy, który następnie jest wykonywany przez wirtualną maszynę Pythona. Pliki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*.pyc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 zawierają właśnie ten pośredni produkt - kod bajtowy aby podczas kolejnego uruchomienia programu nie musieć już interpretować źródeł.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Oczywiście jeśli źródłowy plik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*.py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 zostanie zmodyfikowany pośredni plik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*.pyc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 zostanie wygenerowany na nowo.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Można bez obaw usunąć cały katalog  </a:t>
            </a:r>
            <a:r>
              <a:rPr lang="pl-PL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__pycache__</a:t>
            </a:r>
            <a:r>
              <a:rPr lang="pl-PL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Interpreter jest w stanie wygenerować go ponownie z kodu naszego programu a bajtowe pliki są jedynie optymalizacją aby program wykonywał się szybciej.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pl-PL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tego powodu plików z roszerzeniem </a:t>
            </a:r>
            <a:r>
              <a:rPr lang="pl-PL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*.pyc</a:t>
            </a:r>
            <a:r>
              <a:rPr lang="pl-PL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nie umieszczamy w repozytoriach i nie śledzimy ich zmian - zamiast tego dodajemy je na listę ignorowanych plików w </a:t>
            </a:r>
            <a:r>
              <a:rPr lang="pl-PL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.gitignore</a:t>
            </a:r>
            <a:r>
              <a:rPr lang="pl-PL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800" y="1267800"/>
            <a:ext cx="3391800" cy="2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Względne importy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33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332275" y="1146900"/>
            <a:ext cx="6913500" cy="54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Do tej pory poznaliśmy jedynie bezwzględne importy. Kiedy importujemy jakiś moduł np.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random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to zakładamy że Python jest w stanie go znaleźć ponieważ albo pochodzi z biblioteki standardowej albo znajduje się na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PYTHONPATH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Jeśli nazwę importowanego modułu zaczniemy od kropki oznacza to, że używamy względnego importu.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Znaczy to, że Python będzie szukał importowanego moduły względem modułu, w którym używamy tego importu.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Jeśli użyjemy dwóch kropek, Python będzie szukał w nadrzędnym pakiecie.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175" y="963000"/>
            <a:ext cx="4641426" cy="324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175" y="4245992"/>
            <a:ext cx="4641424" cy="96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8175" y="5295575"/>
            <a:ext cx="4641426" cy="81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Konwencja importów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26" name="Google Shape;326;p34"/>
          <p:cNvSpPr txBox="1"/>
          <p:nvPr/>
        </p:nvSpPr>
        <p:spPr>
          <a:xfrm>
            <a:off x="332275" y="1146900"/>
            <a:ext cx="11510100" cy="54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Jak widać system importów w Pythonie jest potężnym narzędziem i ma duże możliwości.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To nie oznacza od razu, że należy korzystać z nich wszystkich.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Google Python Style Guide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określa bardzo przydatne zasady importowania: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Zakaz używania względnych importów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Jeden import w jednej linijce - tzn nie importować modułów po przecinku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Zakaz importowania klas, zmiennych obiektów - jedynie moduły aby każda nazwa klasy była poprzedzona nazwą modułu, z którego pochodzi.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Importy podzielone na trzy sekcje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Importy modułów z biblioteki standardowej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Importy modułów z zewnętrznych bibliotek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Importy z wewnątrz projektu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 obrębie sekcji importy powinny być ułożone alfabetycznie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Instalacja zależności - narzędzie pip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35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332275" y="1146900"/>
            <a:ext cx="70980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Nie wszystkie przydatne narzędzia znajdują się w bibliotece standardowej i są dystrybuowane wraz z Pythonem.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Istnieje wiele bibliotek zewnętrznych, które można opcjonalnie doinstalować w razie potrzeby.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Przykładem mogą być webowe frameworki jak Django czy flask, narzędzia do uczenia maszynowego jak tensorFlow czy rozbudowana konsola Pythona - ipython.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Programem, który służy do instalacji dodatkowych pakietów jest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Podstawowe komendy narzędzia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można uzyskać używając polecenia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 help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150" y="1115400"/>
            <a:ext cx="4667651" cy="27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Importowanie modułów przez inne moduły.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8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332275" y="1146900"/>
            <a:ext cx="5888700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Załóżmy, że w bieżącym katalogu mamy dwa pliki: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my_module.py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intro.py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 pliku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my_module.py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umieszczamy: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polecenie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print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deklarację zmiennej o nazwie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deklarację funkcji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find_index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, która zwraca indeks elementu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jeśli występuje on na liście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to_search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lub -1 w przeciwnym przypadku.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 pliku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intro.py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mamy z kolei deklarację zmiennej będącej listą.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Na tej liście chcielibyśmy wyszukać pewien element, zatem przydałaby nam się bardzo funkcja </a:t>
            </a:r>
            <a:r>
              <a:rPr lang="pl-PL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find_index</a:t>
            </a:r>
            <a:r>
              <a:rPr lang="pl-PL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z moduły </a:t>
            </a:r>
            <a:r>
              <a:rPr lang="pl-PL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pl-PL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Zaimportujmy ją i zobaczmy co się stanie.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375" y="1115400"/>
            <a:ext cx="5666224" cy="248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376" y="3692054"/>
            <a:ext cx="5592425" cy="1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375" y="4978699"/>
            <a:ext cx="5666226" cy="136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pip - podstawowe polecenia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36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332275" y="1146900"/>
            <a:ext cx="66180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Aby wyszukać pakietu, który chcemy zainstalować należy użyć polecenia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search &lt;nazwa_pakietu&gt;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Kiedy znajdziemy interesujący nas pakiet, możemy go zainstalować przy pomocy polecenia </a:t>
            </a:r>
            <a:b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install &lt;nazwa_pakietu&gt;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Aby sprawdzić wszystkie aktualnie zainstalowane pakiety oraz ich wersje, należy użyć polecenia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freeze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Pakiety odinstalowujemy poleceniem </a:t>
            </a:r>
            <a:b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uninstall &lt;nazwa_pakietu&gt;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2" name="Google Shape;3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675" y="1323300"/>
            <a:ext cx="5365327" cy="10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675" y="2402400"/>
            <a:ext cx="5321620" cy="2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200" y="4945750"/>
            <a:ext cx="3664376" cy="13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" y="4968223"/>
            <a:ext cx="6378034" cy="13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pip - aktualizowanie pakietów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37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332275" y="1146900"/>
            <a:ext cx="59166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Wraz z upływem czasu wiele zewnętrznych pakietów może dorobić się nowych wersji.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Powstaje pytanie skąd mamy o tym wiedzieć oraz jak zaktualizować pakiet, o którym wiemy, że posiada nowszą wersję.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Można to zrobić za pomocą polecenia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list -o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, które wypisze listę wszystkich modułów, dla których są dostępne aktualizacje wraz z wersją, która jest aktualnie zainstalowana i najnowszą dostępną wersją.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Wybrany pakiet można zaktualizować za pomocą polecenia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install -U &lt;nazwa_pakietu&gt;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300" y="1115400"/>
            <a:ext cx="5089300" cy="2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300" y="3458000"/>
            <a:ext cx="3872251" cy="28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pip - instalacja specyficznej wersji pakietu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38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332275" y="1146900"/>
            <a:ext cx="68949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Czasami nasz program może okazać się kompatybilny jedynie z jedną specyficzną wersją zewnętrznego pakietu. Wtedy należy go zainstalować poleceniem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pip install nazwa_modulu==wersja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Czasami zachodzi przeciwna sytuacja - wiemy, że istnieje pewna specyficzna wersja zewnętrznego pakietu, która jest obarczona poważnym błędem i nie chcemy jej instalować. Wtedy możemy napisać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pip install nazwa_modulu!=wersja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Często zdarza się, że nasz program jest kompatybilny z zewnętrzną biblioteką od pewnej jej wersji i naszym minimalnym wymaganiem jest zainstalować pakiet co najmniej w tej wersji. W takiej sytuacji użyjemy polecenia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pip install nazwa_modulu&gt;=wersja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Logiczną konsekwencją powyższych poleceń jest określenie przedziału wersji zewnętrznego pakietu, z którymi jest kompatybilny nasz program. Możemy to uzyskać za pomocą polecenia </a:t>
            </a:r>
            <a:b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pip install nazwa_modulu&gt;=wersja_minimalna,&lt;wersja_maksymalna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2" name="Google Shape;362;p38"/>
          <p:cNvPicPr preferRelativeResize="0"/>
          <p:nvPr/>
        </p:nvPicPr>
        <p:blipFill rotWithShape="1">
          <a:blip r:embed="rId3">
            <a:alphaModFix/>
          </a:blip>
          <a:srcRect b="66120"/>
          <a:stretch/>
        </p:blipFill>
        <p:spPr>
          <a:xfrm>
            <a:off x="7379575" y="1115400"/>
            <a:ext cx="4370400" cy="79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 rotWithShape="1">
          <a:blip r:embed="rId3">
            <a:alphaModFix/>
          </a:blip>
          <a:srcRect t="80505"/>
          <a:stretch/>
        </p:blipFill>
        <p:spPr>
          <a:xfrm>
            <a:off x="7379575" y="1857920"/>
            <a:ext cx="4370400" cy="45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 rotWithShape="1">
          <a:blip r:embed="rId4">
            <a:alphaModFix/>
          </a:blip>
          <a:srcRect b="72465"/>
          <a:stretch/>
        </p:blipFill>
        <p:spPr>
          <a:xfrm>
            <a:off x="7379575" y="2385113"/>
            <a:ext cx="4370398" cy="85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 rotWithShape="1">
          <a:blip r:embed="rId4">
            <a:alphaModFix/>
          </a:blip>
          <a:srcRect t="92470"/>
          <a:stretch/>
        </p:blipFill>
        <p:spPr>
          <a:xfrm>
            <a:off x="7379575" y="3199545"/>
            <a:ext cx="4370398" cy="23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9575" y="3480264"/>
            <a:ext cx="4370398" cy="158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8"/>
          <p:cNvPicPr preferRelativeResize="0"/>
          <p:nvPr/>
        </p:nvPicPr>
        <p:blipFill rotWithShape="1">
          <a:blip r:embed="rId6">
            <a:alphaModFix/>
          </a:blip>
          <a:srcRect b="75098"/>
          <a:stretch/>
        </p:blipFill>
        <p:spPr>
          <a:xfrm>
            <a:off x="7379575" y="5145171"/>
            <a:ext cx="4370397" cy="79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 rotWithShape="1">
          <a:blip r:embed="rId6">
            <a:alphaModFix/>
          </a:blip>
          <a:srcRect t="89265"/>
          <a:stretch/>
        </p:blipFill>
        <p:spPr>
          <a:xfrm>
            <a:off x="7379575" y="5889798"/>
            <a:ext cx="4370399" cy="36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Plik requirements.txt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75" name="Google Shape;375;p39"/>
          <p:cNvSpPr txBox="1"/>
          <p:nvPr/>
        </p:nvSpPr>
        <p:spPr>
          <a:xfrm>
            <a:off x="332275" y="1146900"/>
            <a:ext cx="81225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 danej chwili nasz program zawsze będzie używał jednej konkretnej wersji każdej z zależności.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Jeśli nad projektem pracuje kilku programistów to możliwe, że będą chcieli pracować na dokładnie tych samych wersjach wszystkich zależności żeby mieć pewność, że każdy z nich ma dokładnie takie samo środowisko i może łatwo odtworzyć działanie programu lub jego błędy.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Plik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requirements.txt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przechowuje nazwy wszystkich zależności wraz z ich dokładnymi wersjami w formacie kompatybilnym z narzędziem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Aby stworzyć plik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requirements.txt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należy użyć polecenia </a:t>
            </a:r>
            <a:b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freeze &gt; requirements.txt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Z kolei aby odtworzyć środowisko z pliku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requirements.txt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należy użyć polecenia </a:t>
            </a:r>
            <a:b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install -r requirements.txt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Plik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requirements.txt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powinien zawsze znajdować się w projekcie by inni programiści byli w stanie łatwo odtworzyć środowisko.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925" y="1115400"/>
            <a:ext cx="3638675" cy="50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Środowiska wirtualne - virtualenv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40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83" name="Google Shape;383;p40"/>
          <p:cNvSpPr txBox="1"/>
          <p:nvPr/>
        </p:nvSpPr>
        <p:spPr>
          <a:xfrm>
            <a:off x="332275" y="1146900"/>
            <a:ext cx="115932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Domyślnie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zainstaluje pakiety globalnie dla całego systemu.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 większości przypadków nie jest to pożądane działanie.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Na komputerze możemy mieć wiele różnych projektów - każdy ze swoim własnym zestawem zależności. Może się zdarzyć, że zależności jednego projektu są niekompatybilne z zależnościami innego projektu. Czy to oznacza, że musimy je trzymać na osobnych maszynach?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Z pomocą przychodzi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czyli wirtualne środowisko. Można tworzyć wiele wirtualnych środowisk a każde będzie miało własny zestaw zależności trzymanych w miejscu znanym tylko temu środowisku i niedostępnym dla innych środowisk.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 ten sposób otrzymujemy izolację i nasze projekty nie przeszkadzają sobie nawzajem.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PyCharm ma bardzo dobre wsparcie dla wirtualnych środowisk.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Aby zainstalować narzędzie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należy użyć polecenia</a:t>
            </a:r>
            <a:b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 install virtualenv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i jest to właściwie jedyna zależność, którą powinno się instalować w systemie globalnie.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 - podstawowe operacje: tworzenie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4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90" name="Google Shape;390;p41"/>
          <p:cNvSpPr txBox="1"/>
          <p:nvPr/>
        </p:nvSpPr>
        <p:spPr>
          <a:xfrm>
            <a:off x="175375" y="1146900"/>
            <a:ext cx="12016500" cy="3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Podstawową operacją jest oczywiście stworzenie nowego wirtualnego środowiska. Służy do tego polecenie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virtualenv nazwa_srodowiska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, gdzie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nazwa_srodowiska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 jest wybraną przez nas nazwą.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Powstaje pytanie gdzie trzymać tworzone środowiska wirtualne. W jednym podejściu można je trzymać wszystkie razem w jednym katalogu specjalnie przeznaczonym na ten cel.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Innym podejściem jest osadzanie środowiska wirtualnego wewnątrz projektu, nad którym pracujemy, tak że staje się on “samowystarczalny”. Zazwyczaj wtedy środowisko nazywamy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venv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 i jest to nazwa rozpoznawana przez programistów Pythona. Katalog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venv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 dodajemy następnie do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.gitignore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 tak żeby nie śledzić go w repozytorium. Takie podejście stosuje PyCharm, co omówimy później.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700"/>
              <a:buFont typeface="Helvetica Neue"/>
              <a:buChar char="●"/>
            </a:pP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Tak czy inaczej samo narzędzie </a:t>
            </a:r>
            <a:r>
              <a:rPr lang="pl-PL" sz="17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1700">
                <a:latin typeface="Helvetica Neue"/>
                <a:ea typeface="Helvetica Neue"/>
                <a:cs typeface="Helvetica Neue"/>
                <a:sym typeface="Helvetica Neue"/>
              </a:rPr>
              <a:t> nie ma żadnej opinii na temat lokalizacji środowisk wirtualnych. Stworzy ono nowe środowisko w katalogu bieżącym a to od nas zależy czym ten katalog będzie.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Google Shape;3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650" y="4241750"/>
            <a:ext cx="5075424" cy="21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 - podstawowe operacje: aktywacja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42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398" name="Google Shape;398;p42"/>
          <p:cNvSpPr txBox="1"/>
          <p:nvPr/>
        </p:nvSpPr>
        <p:spPr>
          <a:xfrm>
            <a:off x="175375" y="918300"/>
            <a:ext cx="119346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Kolejnym krokiem po utworzeniu nowego środowiska jest jego aktywacja. To znaczy, że chcielibyśmy się znaleźć w tym nowym środowisku aby móc w nim instalować pakiety i rozwijać projekt, który od nich zależy.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Aby aktywować środowisko należy załadować do bieżącej sesji skrypt o nazwie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activate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, który znajduje się w katalogu wirtualnego środowiska w podkatalogu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bin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Ładowanie skryptu do sesji wykonuje się za pomocą Linuxowego polecenia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source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Zatem jeśli nadal pozostajemy w tym samym katalogu, w którym byliśmy tworząc to środowisko, to poprawnym poleceniem będzie: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source nazwa_srodowiska/bin/activate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. (jeśli na komputerze mamy kilka wersji Pythona, możemy zdecydować, której chcemy użyć do stworzenia środowiska podając ścieżkę w parameterze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-p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O ile aktywowanie środowiska wirtualnego nie brzmi specjalnie prosto, o tyle weryfikacja czy udało nam się je aktywować jest bezproblemowa - jeśli znaleźliśmy się w środku wirtualnego środowiska nasza linia poleceń będzie mieć od teraz dopisaną jego nazwę aż do momentu opuszczenia środowiska.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Ponadto polecenie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pip freeze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 zwróci pustą listę - w nowym wirtualnym środowisku nie ma żadnych zależności.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600"/>
              <a:buFont typeface="Helvetica Neue"/>
              <a:buChar char="●"/>
            </a:pP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Innym sposobem na sprawdzenie czy wirtualne środowisko jest poprawnie aktywowane jest wykonanie polecenia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which python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 (lub </a:t>
            </a:r>
            <a:r>
              <a:rPr lang="pl-PL" sz="1600" b="1">
                <a:latin typeface="Helvetica Neue"/>
                <a:ea typeface="Helvetica Neue"/>
                <a:cs typeface="Helvetica Neue"/>
                <a:sym typeface="Helvetica Neue"/>
              </a:rPr>
              <a:t>which python3</a:t>
            </a:r>
            <a:r>
              <a:rPr lang="pl-PL" sz="1600">
                <a:latin typeface="Helvetica Neue"/>
                <a:ea typeface="Helvetica Neue"/>
                <a:cs typeface="Helvetica Neue"/>
                <a:sym typeface="Helvetica Neue"/>
              </a:rPr>
              <a:t>), które powinno teraz zwrócić ścieżkę do Pythona znajdującego się wewnątrz katalogu naszego wirtualnego środowiska.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75" y="4910450"/>
            <a:ext cx="6971625" cy="18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 - podstawowe operacje: instalacja zależności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43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06" name="Google Shape;406;p43"/>
          <p:cNvSpPr txBox="1"/>
          <p:nvPr/>
        </p:nvSpPr>
        <p:spPr>
          <a:xfrm>
            <a:off x="175375" y="918300"/>
            <a:ext cx="119346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Kiedy jesteśmy już w środku wirtualnego środowiska możemy normalnie instalować pakiety przy użyciu narzędzia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Często występującą sytuacją jest taka, w której stworzyliśmy środowisko, ponieważ chcemy zacząć pracować nad jakimś projektem, który istnieje na GitHubie, powiedzmy że chcemy zaangażować się w jakiś open source’owy projekt.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 takiej sytuacji stworzymy czyste środowisko wirtualne, aktywujemy je i sklonujemy projekt z GitHuba. Zazwyczaj taki projekt będzie posiadał plik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requirements.txt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a więc wykonamy polecenie </a:t>
            </a:r>
            <a:b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install -r requirements.txt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, które w naszym czystym wirtualnym środowisku zainstaluje wszystkie zależności niezbędne do uruchomienia projektu.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Może się też zdarzyć sytuacja, że to my jesteśmy głównymi programistami pracującymi nad projektem w wirtualnym środowisku a inny programista będzie chciał się przyłączyć. Wtedy sprawdzimy jakie mamy zależności w projekcie wykonując polecenie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freeze &gt; requirements.txt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i podzielimy się z nim wynikowym plikiem aby łatwo mógł odtworzyć środowisko.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 - podstawowe operacje: deaktywacja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44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175375" y="918300"/>
            <a:ext cx="119346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Wreszcie nadchodzi moment, w którym chcemy zacząć pracować nad innym projektem, z innym zestawem zależności.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Jeśli chcemy przełączyć się z jednego wirtualnego środowiska na drugie, najpierw musimy opuścić to, w którym aktualnie się znajdujemy.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Służy do tego polecenie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deactivate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Jeśli poprawnie je wykonamy, z naszej linii poleceń zniknie nazwa środowiska,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 freeze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będzie pokazywać globalnie zainstalowane pakiety a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which python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będzie wskazywać na pythona zainstalowanego w systemie lub skonfigurowanego w sesji.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350" y="4003825"/>
            <a:ext cx="76771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 - podsumowanie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" name="Google Shape;420;p45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21" name="Google Shape;421;p45"/>
          <p:cNvSpPr txBox="1"/>
          <p:nvPr/>
        </p:nvSpPr>
        <p:spPr>
          <a:xfrm>
            <a:off x="175375" y="1223100"/>
            <a:ext cx="119346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Jak widać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jest niezwykle przydatnym narzędziem dla każdego programisty Pythona ponieważ pozwala zarządzać zależnościami dedykowanymi dla danego projektu, nad którym właśnie pracujemy.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Z drugiej strony ma własną specyfikę: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trzeba się zastanawiać gdzie umieścić nowe wirtualne środowisko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procedura aktywacji nie jest bardzo intuicyjna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jeśli wirtualne środowiska są rozsiane losowo po całym systemie plików nie ma możliwości wylistować ich wszystkich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Z pomocą w rozwiązaniu powyższych problemów przychodzi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virtualenvwrapper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Jak sama nazwa wskazuje,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virtualenvwrapper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jest lekką nadbudówką na narzędziu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, które ułatwia najczęstsze czynności wykonywane na wirtualnych środowiskach.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Importowanie modułów przez inne moduły.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1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332275" y="1146900"/>
            <a:ext cx="5888700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Po wykonaniu pliku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intro.py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poprawnie została wypisana jedynka, jako indeks elementu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‘Math’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na liście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courses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Dodatkowo polecenie import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sprawiło, że został wypisany napis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‘imported my module...’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Tym razem zaimportowaliśmy cały moduł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a nie pojedynczą klasę lub funkcję, dlatego aby dostać się do funkcji z zaimportowanego modułu musieliśmy użyć operatora kropki (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Udało nam się zaimportować moduł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w module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ponieważ oba pliki leżą w tym samym katalogu.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375" y="1115400"/>
            <a:ext cx="5666224" cy="248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376" y="3692054"/>
            <a:ext cx="5592425" cy="1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375" y="4978699"/>
            <a:ext cx="5666226" cy="136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virtualenvwrapper - instalacja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46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28" name="Google Shape;428;p46"/>
          <p:cNvSpPr txBox="1"/>
          <p:nvPr/>
        </p:nvSpPr>
        <p:spPr>
          <a:xfrm>
            <a:off x="332275" y="1146900"/>
            <a:ext cx="72588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Aby zainstalować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virtualenvwrapper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należy oczywiście użyć narzędzia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 Należy przy tym pamiętać aby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virtualenvwrapper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był zainstalowany globalnie a nie w jakimś konkretnym wirtualnym środowisku.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Aby mieć dostęp do poleceń dostarczonych przez narzędzie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virtualenvwrapper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trzeba je najpierw załadować do bieżącej sesji. Służy do tego polecenie </a:t>
            </a:r>
            <a:b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virtualenvwrapper.sh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Ponieważ tak samo jak w przypadku ustawienia zmiennych środowiskowych (np.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PYTHONPATH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załadowanie wrappera będzie działało jedynie dla bieżącej sesji, warto je dodać do ustawień użytkownika (np. dopisać na koniec pliku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~/.bash_profile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lub w inny, zależny od naszego systemu sposób).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9" name="Google Shape;4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1000" y="1435925"/>
            <a:ext cx="4455925" cy="11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000" y="2540525"/>
            <a:ext cx="4455924" cy="742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virtualenvwrapper - podstawowe operacje: tworzenie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47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332275" y="1146900"/>
            <a:ext cx="114177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Mając zainstalowany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virtualenvwrapper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możemy stworzyć nowe wirtualne środowisko używając polecenia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mkvirtualenv nazwa_srodowiska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Wydaje się, że różnica jest niewielka - po prostu nazwa polecenia jest inna ale argument jest ten sam - nazwa środowiska, które chcemy stworzyć.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Jednak kiedy wylistujemy zawartość bieżącego katalogu zauważymy, że nie ma tam podkatalogu o nazwie naszego nowego środowiska.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Dzieje się tak, ponieważ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virtualenvwrapper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sam wybrał lokalizację dla wirtualnych środowisk - jest nim ukryty katalog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.virtualenvs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znajdujący się w domowym folderze. Ta lokalizacja może być konfigurowana przy pomocy zmiennej środowiskowej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WORKON_HOME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8" name="Google Shape;4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725" y="4346130"/>
            <a:ext cx="6810826" cy="23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virtualenvwrapper - podstawowe operacje: aktywacja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48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45" name="Google Shape;445;p48"/>
          <p:cNvSpPr txBox="1"/>
          <p:nvPr/>
        </p:nvSpPr>
        <p:spPr>
          <a:xfrm>
            <a:off x="332275" y="1146900"/>
            <a:ext cx="114177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Wirtualne środowisko jest aktywowane poprzez polecenie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workon nazwa_srodowiska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Jest to o wiele bardziej intuicyjna komenda bo nie trzeba pamiętać lokalizacji naszego środowiska ani tego, po niej należy dodać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/bin/activate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i używać polecenia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source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Na dodatek działają podpowiedzi w bashu więc można wpisać tylko fragment nazwy a reszta zostanie uzupełniona automatycznie.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819" y="2877100"/>
            <a:ext cx="5272450" cy="31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virtualenvwrapper - podstawowe operacje: deaktywacja, instalacja zależności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4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53" name="Google Shape;453;p49"/>
          <p:cNvSpPr txBox="1"/>
          <p:nvPr/>
        </p:nvSpPr>
        <p:spPr>
          <a:xfrm>
            <a:off x="332275" y="1146900"/>
            <a:ext cx="51228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Instalacja zależności przebiega dokładnie w ten sam sposób - przy użyciu narzędzia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Opuszczanie środowiska również przebiega tak samo - używając polecenia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deactivate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4" name="Google Shape;4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437" y="912325"/>
            <a:ext cx="3043553" cy="559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virtualenvwrapper - dodatkowe operacje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50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61" name="Google Shape;461;p50"/>
          <p:cNvSpPr txBox="1"/>
          <p:nvPr/>
        </p:nvSpPr>
        <p:spPr>
          <a:xfrm>
            <a:off x="332275" y="1146900"/>
            <a:ext cx="114822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virtualenvwrapper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posiada kilka dodatkowych komend, których brak w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lsvirtualenv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wypisuje wszystkie środowiska stworzone przy pomocą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virtualenvwrappera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rmvirtualenv nazwa_srodowiska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usuwa wirtualne środowisko o nazwie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nazwa_srodowiska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cpvirtualenv nazwa_srodowiska nazwa_kopii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kopiuje środowsko o nazwie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nazwa_srodowiska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 nowego środowiska o nazwie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nazwa_kopii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0" y="3191125"/>
            <a:ext cx="3773949" cy="26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025" y="3193774"/>
            <a:ext cx="3773950" cy="26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6675" y="3193775"/>
            <a:ext cx="3729500" cy="153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virtualenvwrapper - podsumowanie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5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71" name="Google Shape;471;p51"/>
          <p:cNvSpPr txBox="1"/>
          <p:nvPr/>
        </p:nvSpPr>
        <p:spPr>
          <a:xfrm>
            <a:off x="332275" y="1146900"/>
            <a:ext cx="114822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virtualenvwrapper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jest dosyć prostym narzędziem ale znacznie ułatwia pracę z wirtualnymi środowiskami.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Istnieją programiści, którzy patrzą sceptycznie na to narzędzie i wolą pracować bezpośrednio z narzędziem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Wybór oczywiście należy do Ciebie.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Warto przy tym wspomnieć że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PyCharm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posiada natywne wsparcie dla środowisk wirtualnych co ogranicza potrzebę korzystania z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virtualenvwrappera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Środowiska wirtualne w PyCharmie.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78" name="Google Shape;478;p52"/>
          <p:cNvSpPr txBox="1"/>
          <p:nvPr/>
        </p:nvSpPr>
        <p:spPr>
          <a:xfrm>
            <a:off x="332275" y="1146900"/>
            <a:ext cx="114822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Podczas tworzenia nowego projektu w PyCharmie sam tworzy on automatycznie nowe środowisko wirtualne i osadza je wewnątrz projektu w katalogu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 oknie dialogowym tworzenia projektu możemy wybrać narzędzie do tworzenia środowiska (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conda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) jak również wybrać wersję Pythona.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975" y="2751375"/>
            <a:ext cx="5504799" cy="341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Środowiska wirtualne w PyCharmie.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53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86" name="Google Shape;486;p53"/>
          <p:cNvSpPr txBox="1"/>
          <p:nvPr/>
        </p:nvSpPr>
        <p:spPr>
          <a:xfrm>
            <a:off x="332275" y="1146900"/>
            <a:ext cx="55566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Jeśli projekt został sklonowany z repozytorium to PyCharm sam nie utworzy wirtualnego środowiska i trzeba będzie je skonfigurować.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Aby to zrobić należy wybrać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PyCharm -&gt; Preferences -&gt; Project -&gt; Project Interpreter 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 OSX.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Dla Linuxa będzie to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File -&gt; Settings </a:t>
            </a:r>
            <a:r>
              <a:rPr lang="pl-PL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Project -&gt; Project Interpreter</a:t>
            </a:r>
            <a:r>
              <a:rPr lang="pl-PL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pl-PL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Okno dialogowe wyświetli wtedy ścieżkę do interpretera Pythona - będzie to zapewne systemowy Python. Zostaną również wyświetlone aktualnie zainstalowane pakiety wraz z ich wersjami oraz informacją czy istnieje nowsza wersja pakietu.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pl-PL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Nas najbardziej interesuje kółko zębate blisko prawego górnego rogu.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025" y="1344000"/>
            <a:ext cx="6196573" cy="33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Środowiska wirtualne w PyCharmie.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54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332275" y="1146900"/>
            <a:ext cx="59535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Po kliknięciu w kółko zębate wybieramy opcję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‘add’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i naszym oczom ukazuje się nowe okno dialogowe.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Możemy za jego pomocą stworzyć nowe wirtualne środowisko - domyślnie o nazwie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venv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, znajdujące się w głównym folderze projektu.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Możemy również określić wersję Pythona spośród zainstalowanych w naszym systemie.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Opcjonalnie możemy użyć narzędzia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conda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lub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pipenv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albo połączyć się z pythonem na zdalnej maszynie poprzez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ssh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lub z pythonem na wirtualnej maszynie używając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vagranta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lub na kontenerze za pomocą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dockera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- wszystkie te opcje są dość zaawansowane jak na nasze potrzeby.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Możemy też skorzystać ze “systemowej”, globalnej wersji Pythona.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476" y="1267800"/>
            <a:ext cx="5807123" cy="25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Środowiska wirtualne w PyCharmie.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55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02" name="Google Shape;502;p55"/>
          <p:cNvSpPr txBox="1"/>
          <p:nvPr/>
        </p:nvSpPr>
        <p:spPr>
          <a:xfrm>
            <a:off x="332275" y="1146900"/>
            <a:ext cx="8011800" cy="52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Standardowo skonfigurowane wirtualne środowisko w PyCharmie ma nazwę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venv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i jest widocznie w okienku projektu.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Katalog podkreślony jest na czerwono i nie jest dodawany do repozytorium, standardowy plik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.gitignore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generowany przez GitHuba dla Pythona zawiera w sobie nazwę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venv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aby ignorować ten folder.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Kiedy wirtualne środowisko jest skonfigurowane w PyCharmie to może on zaindeksować kod zależnych bibliotek i lepiej sprawdzać poprawność kodu.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Zakładka terminal uruchamia basha od razu z aktywowanym wirtualnym środowiskiem.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Zakładka Python Console uruchamia Pythona ze skonfigurowanego wirtualnego środowiska.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3" name="Google Shape;5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475" y="1115400"/>
            <a:ext cx="3543126" cy="359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Importowanie modułów przez inne moduły.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20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332275" y="1146900"/>
            <a:ext cx="5888700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Gdybyśmy uznali, że nazwa modułu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jest zbyt długa by poprzedzać nią wywołanie każdej funkcji, można skrócić tę nazwę w środku modułu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używając polecenia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import my_module as mm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Oznacza ono: zaimportuj moduł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jako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mm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 Od tej pory w module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do wszystkich składowych modułu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będziemy się odnosić poprzez nazwę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mm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ponieważ stała się ona lokalnym aliasem nazwy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375" y="1115400"/>
            <a:ext cx="5666224" cy="248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375" y="4978699"/>
            <a:ext cx="5666226" cy="136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376" y="3677398"/>
            <a:ext cx="5666227" cy="126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pyenv - wygodne zarządzanie wersjami Pythona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56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332275" y="1146900"/>
            <a:ext cx="114915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Wspomnieliśmy wcześniej, że w PyCharmie można wybrać interpreter Pythona spośród wszystkich dostępnych w systemie.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Również narzędzie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podczas tworzenia nowego środowiska udostępnia opcję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-p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pozwalającą podać ścieżkę do Pythona, który ma być interpreterem w tym wirtualnym środowisku.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Czy to znaczy, że na jednym komputerze może być naraz więcej niż jeden Python?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Odpowiedź brzmi tak :)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Środowiska wirtualne izolują jedynie wersje pakietów. Ale co kiedy chcemy zejść głębiej? Być może zostaliśmy poproszeni o naniesienie poprawki w starym projekcie działającym na Pythonie 2.7 a na co dzień pracujemy nad projektem korzystającym z Pythona 3.7.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Aby wygodnie zarządzać wersjami Pythona warto skorzystać z narzędzia o nazwie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pyenv - instalacja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57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17" name="Google Shape;517;p57"/>
          <p:cNvSpPr txBox="1"/>
          <p:nvPr/>
        </p:nvSpPr>
        <p:spPr>
          <a:xfrm>
            <a:off x="332275" y="1146900"/>
            <a:ext cx="114915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Dla systemu OSX,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można zainstalować przy pomocy narzędzia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homebrew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Dla Linuxa, można skorzystać z </a:t>
            </a:r>
            <a:r>
              <a:rPr lang="pl-PL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automatycznego instalatora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(upewniwszy się wcześniej, że mamy zainstalowane w systemie </a:t>
            </a:r>
            <a:r>
              <a:rPr lang="pl-PL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wszystkie zależności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):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curl https://pyenv.run | bash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Dla Windowsa istnieje specjalny projekt o nazwie </a:t>
            </a:r>
            <a:r>
              <a:rPr lang="pl-PL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pyenv-win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Poprawnie zainstalowany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będzie dostępny jako program w wierszu poleceń.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Możemy łatwo sprawdzić jakie udostępnia komendy.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8" name="Google Shape;51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4525" y="3387475"/>
            <a:ext cx="5569077" cy="33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pyenv - dostępne do instalacji wersje Pythona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58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25" name="Google Shape;525;p58"/>
          <p:cNvSpPr txBox="1"/>
          <p:nvPr/>
        </p:nvSpPr>
        <p:spPr>
          <a:xfrm>
            <a:off x="332275" y="1146900"/>
            <a:ext cx="114915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Jednym z ważniejszych poleceń narzędzia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jest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install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 install --list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drukuje listę dostępnych do instalacji wersji Pythona.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6" name="Google Shape;5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452" y="2010400"/>
            <a:ext cx="4520899" cy="42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pyenv - instalacja specyficznej wersji Pythona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5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33" name="Google Shape;533;p59"/>
          <p:cNvSpPr txBox="1"/>
          <p:nvPr/>
        </p:nvSpPr>
        <p:spPr>
          <a:xfrm>
            <a:off x="332275" y="1146900"/>
            <a:ext cx="114915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Kiedy zdecydowaliśmy już jaką wersję zainstalować możemy przystąpić do właściwej instalacji.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Do instalacji służy polecenie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 install nazwa_wersji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4" name="Google Shape;5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00" y="2278774"/>
            <a:ext cx="10657222" cy="36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pyenv - </a:t>
            </a:r>
            <a:r>
              <a:rPr lang="pl-PL" sz="2800">
                <a:solidFill>
                  <a:srgbClr val="4A3D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sprawdzanie wersji dostępnych w systemie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p60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41" name="Google Shape;541;p60"/>
          <p:cNvSpPr txBox="1"/>
          <p:nvPr/>
        </p:nvSpPr>
        <p:spPr>
          <a:xfrm>
            <a:off x="332275" y="1146900"/>
            <a:ext cx="114915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Aby sprawdzić wszystkie wersje Pythona zainstalowane poprzez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pyenv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 naszym loklanym systemie należy użyć polecenia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pyenv versions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Aktywna wersja będzie zaznaczona gwiazdką.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2" name="Google Shape;5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25" y="2527549"/>
            <a:ext cx="10977776" cy="21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pyenv - </a:t>
            </a:r>
            <a:r>
              <a:rPr lang="pl-PL" sz="2800">
                <a:solidFill>
                  <a:srgbClr val="4A3D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aktywacja wersji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6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49" name="Google Shape;549;p61"/>
          <p:cNvSpPr txBox="1"/>
          <p:nvPr/>
        </p:nvSpPr>
        <p:spPr>
          <a:xfrm>
            <a:off x="332275" y="1146900"/>
            <a:ext cx="114915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Istnieje kilka sposobów na aktywację zainstalowanej wersji Pythona.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Najlepiej jest zrobić to w dwóch krokach: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wykonać komendę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 init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, która poinstruuje w jakim pliku (zazwyczaj będzie to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~/.bash_profile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lub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~/.zshrc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) należy dodać linijkę </a:t>
            </a:r>
            <a:b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eval "$(pyenv init -)"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wykonać komendę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 shell nazwa_zainstalowanej_wersji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Po aktywacji można korzystać z Pythona w wybranej wersji.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0" name="Google Shape;5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25" y="4234950"/>
            <a:ext cx="4558850" cy="15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325" y="4234950"/>
            <a:ext cx="6379877" cy="173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pyenv - </a:t>
            </a:r>
            <a:r>
              <a:rPr lang="pl-PL" sz="2800">
                <a:solidFill>
                  <a:srgbClr val="4A3D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deaktywacja wersji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62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58" name="Google Shape;558;p62"/>
          <p:cNvSpPr txBox="1"/>
          <p:nvPr/>
        </p:nvSpPr>
        <p:spPr>
          <a:xfrm>
            <a:off x="332275" y="1146900"/>
            <a:ext cx="11491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Aby przywrócić domyślne ustawienia należy użyć komendy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pyenv shell --unset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823100"/>
            <a:ext cx="7709352" cy="438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3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pyenv - </a:t>
            </a:r>
            <a:r>
              <a:rPr lang="pl-PL" sz="2800">
                <a:solidFill>
                  <a:srgbClr val="4A3D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użycie z PyCharmem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p63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66" name="Google Shape;566;p63"/>
          <p:cNvSpPr txBox="1"/>
          <p:nvPr/>
        </p:nvSpPr>
        <p:spPr>
          <a:xfrm>
            <a:off x="332275" y="1146900"/>
            <a:ext cx="11491500" cy="2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pyenv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przechowuje wersje Pythona w ukrytym katalogu o nazwie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.pyenv/versions/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 katalogu domowym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tą wiedzą możemy dodać interpreter Pythona dostarczony przez </a:t>
            </a:r>
            <a:r>
              <a:rPr lang="pl-PL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pyenv</a:t>
            </a: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 PyCharma.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pl-PL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Wystarczy wskazać odpowiednią ścieżkę w polu Base interpreter w oknie dialogowym Add Python Interpreter omówionym na poprzednich slajdach.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7" name="Google Shape;5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500" y="3183725"/>
            <a:ext cx="8133550" cy="361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4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Interpretery pythona - Cython, Pypy, Conda, Iron Python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64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74" name="Google Shape;574;p64"/>
          <p:cNvSpPr txBox="1"/>
          <p:nvPr/>
        </p:nvSpPr>
        <p:spPr>
          <a:xfrm>
            <a:off x="332275" y="1146900"/>
            <a:ext cx="116157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Kiedy wykonamy polecenie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 install --list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zobaczymy, że lista dostępnych wersji Pythona jest bardzo długa. Oprócz wersji numerycznych (takich jak np. 3.7.1) są wersję zaczynające się przedrostkami: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ironpython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jython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pypy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miniconda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Okazuje się, że język Python jest tylko specyfikacją składni. Istnieje wiele różnych implementacji, które realizują tę specyfikację.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Najbardziej popularna i domyślna implementacja interpretera Pythona jest nazywana CPython i jest napisana w języku C.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Poznajmy inne implementacje.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Interpretery pythona - Pypy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65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81" name="Google Shape;581;p65"/>
          <p:cNvSpPr txBox="1"/>
          <p:nvPr/>
        </p:nvSpPr>
        <p:spPr>
          <a:xfrm>
            <a:off x="332275" y="1756500"/>
            <a:ext cx="95319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Pypy jest implementacją Pythona napisaną w … Pythonie!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Choć może to brzmieć dziwnie ale niektóre programy potrafią wykonywać się szybciej gdy są interpretowane przez Pypy niż przez CPythona.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Zazwyczaj chodzi o programy, które wykonują wiele operacji numerycznych.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Niestety Pypy nie sprawdza się zupełnie w przypadku aplikacji webowych - nie ma dowodów żeby Pypy było używane gdziekolwiek na produkcji w webowym środowisku.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Z drugiej strony Pypy jest cennym źródłem wiedzy - kiedy wszystkie najważniejsze struktury danych są zaimplementowane w CPythonie w C, w Pypy z definicji wszystkie elementy standardowej biblioteki są napisane w czystym Pythonie więc czytając je można wiele się nauczyć.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2" name="Google Shape;5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375" y="1146900"/>
            <a:ext cx="30289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Importowanie modułów przez inne moduły.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332275" y="1146900"/>
            <a:ext cx="5888700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Oczywiście nie musimy importować całego modułu tylko jego wybrane składowe.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Jeśli zamiast całego modułu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zaimportujemy tylko funkcję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find_index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utracimy dostęp do zmiennej test, również zadeklarowanej w tym module.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Dzięki temu nie będziemy musieli poprzedzać nazwy funkcji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find_index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nazwą modułu.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 takim przypadku możemy oczywiście zaimportować również zmienną test wymieniając ją po przecinku.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925" y="1115400"/>
            <a:ext cx="5384675" cy="228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925" y="3445273"/>
            <a:ext cx="5384677" cy="135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925" y="4859474"/>
            <a:ext cx="5384674" cy="14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6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Interpretery pythona - Conda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66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89" name="Google Shape;589;p66"/>
          <p:cNvSpPr txBox="1"/>
          <p:nvPr/>
        </p:nvSpPr>
        <p:spPr>
          <a:xfrm>
            <a:off x="332275" y="2061300"/>
            <a:ext cx="9531900" cy="3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Conda jest komercyjną wersją Pythona tworzoną przez firmę Continuum.io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Sprawdza się świetnie dla naukowych obliczeń - posiada wysoko zoptymalizowane wersje najważniejszych numerycznych bibliotek takich jak numpy, scipy czy scikit-learn skompilowane pod każdą z najpopularniejszych platform.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Darmową wersją interpretera jest miniconda.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Kolejną zaletą condy jest fakt, że łatwo ją zainstalować i nie trzeba przy tym posiadać uprawnień administratora - dlatego minicondę można bez problemu zainstalować na dowolnym komputerze.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0" name="Google Shape;5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063" y="1205425"/>
            <a:ext cx="3394611" cy="7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7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Interpretery pythona - Jython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67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597" name="Google Shape;597;p67"/>
          <p:cNvSpPr txBox="1"/>
          <p:nvPr/>
        </p:nvSpPr>
        <p:spPr>
          <a:xfrm>
            <a:off x="332275" y="2061300"/>
            <a:ext cx="9531900" cy="3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Jython jest interpreterm Pythona napisanym w Javie.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Dzięki temu można w nim korzystać z bibliotek Javy, które są bardzo bogate w funkcjonalność.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 przypadku kiedy trzeba korzystać z narzędzia, które istnieje wyłącznie w Javie a z drugiej strony potrzebny jest nam Python, Jython może okazać się świetnym wyborem.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Wadą Jythona jest fakt, że rozwój projektu zatrzymał się właściwie na Pythonie 2.7.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8" name="Google Shape;5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376" y="1127325"/>
            <a:ext cx="2257500" cy="13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8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Interpretery pythona - IronPython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68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605" name="Google Shape;605;p68"/>
          <p:cNvSpPr txBox="1"/>
          <p:nvPr/>
        </p:nvSpPr>
        <p:spPr>
          <a:xfrm>
            <a:off x="332275" y="2061300"/>
            <a:ext cx="9531900" cy="3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IronPython jest interpreterem Pythona napisanym w C#.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Oferuje natywny dostęp do bibliotek .NET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Cierpi na podobne przypadłości co Jython, tzn. nie nadąża za rozwojem Pythona i w tej chwili nie oferuje implementacji Pythona 3.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6" name="Google Shape;6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475" y="1115400"/>
            <a:ext cx="3614834" cy="7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9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Setuptools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2" name="Google Shape;612;p6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613" name="Google Shape;613;p69"/>
          <p:cNvSpPr txBox="1"/>
          <p:nvPr/>
        </p:nvSpPr>
        <p:spPr>
          <a:xfrm>
            <a:off x="332275" y="1146900"/>
            <a:ext cx="115047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Dowiedzieliśmy się jak skonfigurować deweloperskie środowisko w oparciu o narzędzie takie jak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virtualenv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pyenv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Jeśli umiejętnie je wykorzystamy i połączymy z naszą wiedzą o samym języku istnieje prawdopodobieństwo że stworzymy udany projekt :)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 takim razie warto będzie się nim podzielić i opublikować tak by był dostępny dla każdego innego Pythonisty jako zewnętrzny pakiet, gotowy do zainstalowania z poziomu narzędzia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Pypy korzysta z globalnego rejestru pakietów znanego jako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PyPI 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thon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ackage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ndex albo Cheeseshop.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Aby zarejestrować swój pakiet w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PyPI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należy do najpierw odpowiednio zapakować.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Służy do tego biblioteka setuptools oraz pewne pliki, które muszą się znaleźć w projekcie aby był gotowy do zapakowania i wysłania do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PyPI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Za chwilę omówimy wszystkie te pliki.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setup.py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p70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620" name="Google Shape;620;p70"/>
          <p:cNvSpPr txBox="1"/>
          <p:nvPr/>
        </p:nvSpPr>
        <p:spPr>
          <a:xfrm>
            <a:off x="332275" y="1146900"/>
            <a:ext cx="6859800" cy="50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 pliku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setup.py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są zawarte najważnejsze informacje o projekcie.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Będzie to: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nazwa projektu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wersja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licencja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krótki opis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autor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bezpośrednie zależności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informacja czy projekt zawiera również inne pliki poza źródłami w Pythonie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Opcji może być znacznie więcej i treść pliku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setup.py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w dużej mierze zależy od poziomu skomplikowania projektu.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1" name="Google Shape;6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50" y="1572600"/>
            <a:ext cx="4924051" cy="30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1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MANIFEST.in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7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628" name="Google Shape;628;p71"/>
          <p:cNvSpPr txBox="1"/>
          <p:nvPr/>
        </p:nvSpPr>
        <p:spPr>
          <a:xfrm>
            <a:off x="332275" y="1146900"/>
            <a:ext cx="75318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Plik manifestu jest jakby spisem treści.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Wymienia wszystkie niepythonowe pliki, które mają wejść w skład paczki, która będzie wysłana do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PyPI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Jeśli jakiś plik się tam nie znajdzie to nie wejdzie do paczki.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Jeśli plików jest dużo i znajdują się w katalogach to można je dodawać rekurencyjnie.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9" name="Google Shape;6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625" y="3394425"/>
            <a:ext cx="5396275" cy="15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README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Google Shape;635;p72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636" name="Google Shape;636;p72"/>
          <p:cNvSpPr txBox="1"/>
          <p:nvPr/>
        </p:nvSpPr>
        <p:spPr>
          <a:xfrm>
            <a:off x="332275" y="1146900"/>
            <a:ext cx="113481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Plik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README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powinien zawierać przyjazną dokumentację projektu.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Kiedy nasz pakiet zostanie zarejestrowany w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PyPI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dostanie swoją własną stronę internetową.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Treścią tej strony będzie właśnie treść pliku README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Ponieważ plik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README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nie jest kodem Pythona, obowiązkowo musi zostać włączony w pliku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MANIFEST.in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Plik README można napisać w dwóch formatach: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rst - reStructuredText - będzie się wtedy nazywał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README.rst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md - Markdown - będzie się wtedy nazywał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README.md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Oba formaty pozwalają na tworzenie bogatych treści i formatowania - dodawanie linków, paragrafów, grafiki ale Markdown jest znacznie bardziej popularny i jest rekomendowanym formatem.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3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twine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73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643" name="Google Shape;643;p73"/>
          <p:cNvSpPr txBox="1"/>
          <p:nvPr/>
        </p:nvSpPr>
        <p:spPr>
          <a:xfrm>
            <a:off x="332275" y="1146900"/>
            <a:ext cx="79872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Kiedy nasz projekt posiada już odpowiednią strukturę, to jest: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plik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README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plik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setup.py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plik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MANIFEST.in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właściwy pythonowy kod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to może zostać zarejestrowany w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PyPI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Służy do tego narzędzie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twine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4" name="Google Shape;644;p73"/>
          <p:cNvPicPr preferRelativeResize="0"/>
          <p:nvPr/>
        </p:nvPicPr>
        <p:blipFill rotWithShape="1">
          <a:blip r:embed="rId3">
            <a:alphaModFix/>
          </a:blip>
          <a:srcRect l="2752" t="2562"/>
          <a:stretch/>
        </p:blipFill>
        <p:spPr>
          <a:xfrm>
            <a:off x="8569900" y="1221300"/>
            <a:ext cx="3469699" cy="40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4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twine - rejestrowanie pakietu w PyPI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p74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651" name="Google Shape;651;p74"/>
          <p:cNvSpPr txBox="1"/>
          <p:nvPr/>
        </p:nvSpPr>
        <p:spPr>
          <a:xfrm>
            <a:off x="332275" y="1146900"/>
            <a:ext cx="11556900" cy="4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000"/>
              <a:buFont typeface="Helvetica Neue"/>
              <a:buChar char="●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Rejestrowanie pakietu (który posiada już wymaganą strukturę) przebiega w trzech krokach: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Należy założyć konto na </a:t>
            </a:r>
            <a:r>
              <a:rPr lang="pl-PL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https://pypi.org/account/register/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Należy użyć biblioteki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setuptools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, w połączeniu z napisanym przez nas plikiem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setup.py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i wykonać polecenie: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python setup.py sdist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To polecenie stworzy paczkę gotową do wysłania na serwery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PyPI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Paczka zostanie zapisana w katalogu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dist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i będzie miała formę archiwum o rozszerzeniu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tar.gz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Nazwą paczki będzie nazwa naszego projektu z sufixem oznaczającym wersję.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Mając wygenerowaną paczkę możemy ją wysłać narzędziem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twine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używając polecenia</a:t>
            </a:r>
            <a:b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twine upload dist/nazwa_projektu-0.1.0.tar.gz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twine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w międzyczasie poprosi o dane logowania do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PyPI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 i jeśli wszystko będzie w porządku wyśle i zarejestruje naszą paczkę w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PyPI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Będzie ją teraz można zainstalować na dowolnym komputerze przy pomocy narzędzia </a:t>
            </a:r>
            <a:r>
              <a:rPr lang="pl-PL" sz="2000" b="1"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lang="pl-PL" sz="2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Importowanie modułów przez inne moduły.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2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332275" y="1146900"/>
            <a:ext cx="5888700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400"/>
              <a:buFont typeface="Helvetica Neue"/>
              <a:buChar char="●"/>
            </a:pPr>
            <a:r>
              <a:rPr lang="pl-PL" sz="2400">
                <a:latin typeface="Helvetica Neue"/>
                <a:ea typeface="Helvetica Neue"/>
                <a:cs typeface="Helvetica Neue"/>
                <a:sym typeface="Helvetica Neue"/>
              </a:rPr>
              <a:t>Jeśli chcemy zaimportować wszystkie atrybuty danego modułu możemy użyć operatora gwiazdki.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2400"/>
              <a:buFont typeface="Helvetica Neue"/>
              <a:buChar char="●"/>
            </a:pPr>
            <a:r>
              <a:rPr lang="pl-PL" sz="2400">
                <a:latin typeface="Helvetica Neue"/>
                <a:ea typeface="Helvetica Neue"/>
                <a:cs typeface="Helvetica Neue"/>
                <a:sym typeface="Helvetica Neue"/>
              </a:rPr>
              <a:t>Należy przy tym pamiętać, że nie jest to zalecana praktyka i może się stać przyczyną problemów jeśli w naszym pliku lub innym module, który importujemy w podobny sposób nastąpi kolizja nazw.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925" y="1115400"/>
            <a:ext cx="5384675" cy="228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925" y="4935674"/>
            <a:ext cx="5384674" cy="14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925" y="3452350"/>
            <a:ext cx="5384676" cy="14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Skąd Python wie gdzie szukać modułów?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332275" y="1146900"/>
            <a:ext cx="5888700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Powiedzieliśmy już, że moduł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potrafi zaimportować moduł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ponieważ oba pliki leżą w tym samym katalogu.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A co by się stało gdyby leżały w innych katalogach? W jaki sposób Python odnajduje moduły?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Python szuka modułów w lokalizacjach określonych przez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sys.path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Lokalizacje te można bez problemu wyświetlić, wystarczy zaimportować standardowy moduł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sys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W odpowiedzi dostaniemy listę lokalizacji, w których Python szuka modułów - według ich kolejności na liście określonej przez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sys.path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925" y="1115400"/>
            <a:ext cx="5384675" cy="228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926" y="3473855"/>
            <a:ext cx="5384677" cy="180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373" y="5274200"/>
            <a:ext cx="9092428" cy="15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Skąd Python wie gdzie szukać modułów?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24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925" y="1115400"/>
            <a:ext cx="4421247" cy="178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926" y="2958729"/>
            <a:ext cx="4421252" cy="140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576" y="4416325"/>
            <a:ext cx="11414698" cy="19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332275" y="1146900"/>
            <a:ext cx="5888700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Pierwszym elementem na liście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sys.path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będzie zawsze katalog bieżący.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Dalej znajdą się na niej elementy pochodzące ze zmiennej systemowej o nazwie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PYTHONPATH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, o której powiemy na kolejnych slajdach.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Potem znajdą się lokalizację standardowych bibliotek Pythona.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Na końcu znajdą się wszystkie dodatkowe zainstalowane biblioteki.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618150" y="0"/>
            <a:ext cx="10277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sz="2800">
                <a:latin typeface="Helvetica Neue"/>
                <a:ea typeface="Helvetica Neue"/>
                <a:cs typeface="Helvetica Neue"/>
                <a:sym typeface="Helvetica Neue"/>
              </a:rPr>
              <a:t>Skąd Python wie gdzie szukać modułów?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25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Michał Nowotka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925" y="1115400"/>
            <a:ext cx="4421247" cy="178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926" y="2958729"/>
            <a:ext cx="4421252" cy="1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332275" y="1146900"/>
            <a:ext cx="5888700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Przenieśmy moduł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z bieżącego katalogu na pulpit i wykonajmy plik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intro.py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 jeszcze raz.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Dostaniemy błąd, informujący o tym, że nie znaleziono modułu o nazwie </a:t>
            </a:r>
            <a:r>
              <a:rPr lang="pl-PL" sz="1800" b="1">
                <a:latin typeface="Helvetica Neue"/>
                <a:ea typeface="Helvetica Neue"/>
                <a:cs typeface="Helvetica Neue"/>
                <a:sym typeface="Helvetica Neue"/>
              </a:rPr>
              <a:t>my_module</a:t>
            </a: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1800"/>
              <a:buFont typeface="Helvetica Neue"/>
              <a:buChar char="●"/>
            </a:pPr>
            <a:r>
              <a:rPr lang="pl-PL" sz="1800">
                <a:latin typeface="Helvetica Neue"/>
                <a:ea typeface="Helvetica Neue"/>
                <a:cs typeface="Helvetica Neue"/>
                <a:sym typeface="Helvetica Neue"/>
              </a:rPr>
              <a:t>Co możemy zrobić w tej sytuacji? Istnieje kilka możliwości.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550" y="3886775"/>
            <a:ext cx="5546276" cy="16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5633</Words>
  <Application>Microsoft Office PowerPoint</Application>
  <PresentationFormat>Panoramiczny</PresentationFormat>
  <Paragraphs>445</Paragraphs>
  <Slides>58</Slides>
  <Notes>58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58</vt:i4>
      </vt:variant>
    </vt:vector>
  </HeadingPairs>
  <TitlesOfParts>
    <vt:vector size="63" baseType="lpstr">
      <vt:lpstr>Geo</vt:lpstr>
      <vt:lpstr>Calibri</vt:lpstr>
      <vt:lpstr>Helvetica Neue</vt:lpstr>
      <vt:lpstr>Arial</vt:lpstr>
      <vt:lpstr>Motyw sdacademy.pl</vt:lpstr>
      <vt:lpstr>Python</vt:lpstr>
      <vt:lpstr>Importowanie modułów przez inne moduły.</vt:lpstr>
      <vt:lpstr>Importowanie modułów przez inne moduły.</vt:lpstr>
      <vt:lpstr>Importowanie modułów przez inne moduły.</vt:lpstr>
      <vt:lpstr>Importowanie modułów przez inne moduły.</vt:lpstr>
      <vt:lpstr>Importowanie modułów przez inne moduły.</vt:lpstr>
      <vt:lpstr>Skąd Python wie gdzie szukać modułów?</vt:lpstr>
      <vt:lpstr>Skąd Python wie gdzie szukać modułów?</vt:lpstr>
      <vt:lpstr>Skąd Python wie gdzie szukać modułów?</vt:lpstr>
      <vt:lpstr>Skąd Python wie gdzie szukać modułów?</vt:lpstr>
      <vt:lpstr>Skąd Python wie gdzie szukać modułów?</vt:lpstr>
      <vt:lpstr>Skąd Python wie gdzie szukać modułów?</vt:lpstr>
      <vt:lpstr>Skąd Python wie gdzie szukać modułów?</vt:lpstr>
      <vt:lpstr>Pakiety</vt:lpstr>
      <vt:lpstr>__all__</vt:lpstr>
      <vt:lpstr>Pliki *.pyc</vt:lpstr>
      <vt:lpstr>Względne importy</vt:lpstr>
      <vt:lpstr>Konwencja importów</vt:lpstr>
      <vt:lpstr>Instalacja zależności - narzędzie pip</vt:lpstr>
      <vt:lpstr>pip - podstawowe polecenia</vt:lpstr>
      <vt:lpstr>pip - aktualizowanie pakietów</vt:lpstr>
      <vt:lpstr>pip - instalacja specyficznej wersji pakietu</vt:lpstr>
      <vt:lpstr>Plik requirements.txt</vt:lpstr>
      <vt:lpstr>Środowiska wirtualne - virtualenv</vt:lpstr>
      <vt:lpstr>virtualenv - podstawowe operacje: tworzenie</vt:lpstr>
      <vt:lpstr>virtualenv - podstawowe operacje: aktywacja</vt:lpstr>
      <vt:lpstr>virtualenv - podstawowe operacje: instalacja zależności</vt:lpstr>
      <vt:lpstr>virtualenv - podstawowe operacje: deaktywacja</vt:lpstr>
      <vt:lpstr>virtualenv - podsumowanie</vt:lpstr>
      <vt:lpstr>virtualenvwrapper - instalacja</vt:lpstr>
      <vt:lpstr>virtualenvwrapper - podstawowe operacje: tworzenie</vt:lpstr>
      <vt:lpstr>virtualenvwrapper - podstawowe operacje: aktywacja</vt:lpstr>
      <vt:lpstr>virtualenvwrapper - podstawowe operacje: deaktywacja, instalacja zależności</vt:lpstr>
      <vt:lpstr>virtualenvwrapper - dodatkowe operacje</vt:lpstr>
      <vt:lpstr>virtualenvwrapper - podsumowanie</vt:lpstr>
      <vt:lpstr>Środowiska wirtualne w PyCharmie.</vt:lpstr>
      <vt:lpstr>Środowiska wirtualne w PyCharmie.</vt:lpstr>
      <vt:lpstr>Środowiska wirtualne w PyCharmie.</vt:lpstr>
      <vt:lpstr>Środowiska wirtualne w PyCharmie.</vt:lpstr>
      <vt:lpstr>pyenv - wygodne zarządzanie wersjami Pythona</vt:lpstr>
      <vt:lpstr>pyenv - instalacja</vt:lpstr>
      <vt:lpstr>pyenv - dostępne do instalacji wersje Pythona</vt:lpstr>
      <vt:lpstr>pyenv - instalacja specyficznej wersji Pythona</vt:lpstr>
      <vt:lpstr>pyenv - sprawdzanie wersji dostępnych w systemie</vt:lpstr>
      <vt:lpstr>pyenv - aktywacja wersji</vt:lpstr>
      <vt:lpstr>pyenv - deaktywacja wersji</vt:lpstr>
      <vt:lpstr>pyenv - użycie z PyCharmem</vt:lpstr>
      <vt:lpstr>Interpretery pythona - Cython, Pypy, Conda, Iron Python</vt:lpstr>
      <vt:lpstr>Interpretery pythona - Pypy</vt:lpstr>
      <vt:lpstr>Interpretery pythona - Conda</vt:lpstr>
      <vt:lpstr>Interpretery pythona - Jython</vt:lpstr>
      <vt:lpstr>Interpretery pythona - IronPython</vt:lpstr>
      <vt:lpstr>Setuptools</vt:lpstr>
      <vt:lpstr>setup.py</vt:lpstr>
      <vt:lpstr>MANIFEST.in</vt:lpstr>
      <vt:lpstr>README</vt:lpstr>
      <vt:lpstr>twine</vt:lpstr>
      <vt:lpstr>twine - rejestrowanie pakietu w PyPI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Agata Rybak Grabicka</dc:creator>
  <cp:lastModifiedBy>Anna Chabuda</cp:lastModifiedBy>
  <cp:revision>2</cp:revision>
  <dcterms:modified xsi:type="dcterms:W3CDTF">2019-10-05T14:21:40Z</dcterms:modified>
</cp:coreProperties>
</file>